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Open Sans" panose="020B0706030804020204" pitchFamily="34" charset="0"/>
      <p:regular r:id="rId13"/>
      <p:bold r:id="rId14"/>
      <p:italic r:id="rId15"/>
      <p:boldItalic r:id="rId16"/>
    </p:embeddedFont>
    <p:embeddedFont>
      <p:font typeface="PT Sans Narrow" panose="020B0506020203020204" pitchFamily="34" charset="77"/>
      <p:regular r:id="rId17"/>
      <p:bold r:id="rId18"/>
    </p:embeddedFont>
    <p:embeddedFont>
      <p:font typeface="Roboto" panose="02000000000000000000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2"/>
  </p:normalViewPr>
  <p:slideViewPr>
    <p:cSldViewPr snapToGrid="0">
      <p:cViewPr varScale="1">
        <p:scale>
          <a:sx n="132" d="100"/>
          <a:sy n="132" d="100"/>
        </p:scale>
        <p:origin x="50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c6f9721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c6f97216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c6f972163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c6f972163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c6f972163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c6f972163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c6f972163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c6f972163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c6f972163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c6f972163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c6f972163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c6f972163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c6f972163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c6f972163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c6f972163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c6f972163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c6f97216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c6f97216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c6f972163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c6f972163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sulb-my.sharepoint.com/:w:/g/personal/joe_morales_student_csulb_edu/EdQ29FA0mIxIj-xEktH8NlYBuOw16Rs7-q3lHyblkR945w?e=pECg0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languages.oup.com/google-dictionary-e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subTitle" idx="4294967295"/>
          </p:nvPr>
        </p:nvSpPr>
        <p:spPr>
          <a:xfrm>
            <a:off x="5836250" y="4375725"/>
            <a:ext cx="3204000" cy="4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/>
              <a:t>Mr.Amadeuz • December 15/2020</a:t>
            </a:r>
            <a:endParaRPr b="1"/>
          </a:p>
        </p:txBody>
      </p:sp>
      <p:pic>
        <p:nvPicPr>
          <p:cNvPr id="67" name="Google Shape;67;p1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99" y="-9"/>
            <a:ext cx="1822202" cy="5002203"/>
          </a:xfrm>
          <a:prstGeom prst="rect">
            <a:avLst/>
          </a:prstGeom>
          <a:noFill/>
          <a:ln>
            <a:noFill/>
          </a:ln>
          <a:effectLst>
            <a:reflection endPos="30000" dist="38100" dir="5400000" fadeDir="5400012" sy="-100000" algn="bl" rotWithShape="0"/>
          </a:effectLst>
        </p:spPr>
      </p:pic>
      <p:sp>
        <p:nvSpPr>
          <p:cNvPr id="68" name="Google Shape;68;p13"/>
          <p:cNvSpPr/>
          <p:nvPr/>
        </p:nvSpPr>
        <p:spPr>
          <a:xfrm>
            <a:off x="5166975" y="1759025"/>
            <a:ext cx="3976992" cy="2635524"/>
          </a:xfrm>
          <a:prstGeom prst="cloud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9" name="Google Shape;69;p13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9424" y="0"/>
            <a:ext cx="1822202" cy="5002195"/>
          </a:xfrm>
          <a:prstGeom prst="rect">
            <a:avLst/>
          </a:prstGeom>
          <a:noFill/>
          <a:ln>
            <a:noFill/>
          </a:ln>
          <a:effectLst>
            <a:reflection endPos="30000" dist="38100" dir="5400000" fadeDir="5400012" sy="-100000" algn="bl" rotWithShape="0"/>
          </a:effectLst>
        </p:spPr>
      </p:pic>
      <p:pic>
        <p:nvPicPr>
          <p:cNvPr id="70" name="Google Shape;70;p13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2650" y="0"/>
            <a:ext cx="1822202" cy="5002195"/>
          </a:xfrm>
          <a:prstGeom prst="rect">
            <a:avLst/>
          </a:prstGeom>
          <a:noFill/>
          <a:ln>
            <a:noFill/>
          </a:ln>
          <a:effectLst>
            <a:reflection endPos="30000" dist="38100" dir="5400000" fadeDir="5400012" sy="-100000" algn="bl" rotWithShape="0"/>
          </a:effectLst>
        </p:spPr>
      </p:pic>
      <p:sp>
        <p:nvSpPr>
          <p:cNvPr id="71" name="Google Shape;71;p13"/>
          <p:cNvSpPr txBox="1">
            <a:spLocks noGrp="1"/>
          </p:cNvSpPr>
          <p:nvPr>
            <p:ph type="title" idx="4294967295"/>
          </p:nvPr>
        </p:nvSpPr>
        <p:spPr>
          <a:xfrm>
            <a:off x="5836250" y="1680900"/>
            <a:ext cx="3204000" cy="252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DreamBox:</a:t>
            </a:r>
            <a:endParaRPr sz="4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Growth </a:t>
            </a:r>
            <a:endParaRPr sz="4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Mindset</a:t>
            </a:r>
            <a:endParaRPr sz="4800"/>
          </a:p>
        </p:txBody>
      </p:sp>
      <p:sp>
        <p:nvSpPr>
          <p:cNvPr id="72" name="Google Shape;72;p13"/>
          <p:cNvSpPr/>
          <p:nvPr/>
        </p:nvSpPr>
        <p:spPr>
          <a:xfrm>
            <a:off x="5521900" y="323600"/>
            <a:ext cx="1315224" cy="908172"/>
          </a:xfrm>
          <a:prstGeom prst="cloud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3"/>
          <p:cNvSpPr/>
          <p:nvPr/>
        </p:nvSpPr>
        <p:spPr>
          <a:xfrm>
            <a:off x="7851025" y="793308"/>
            <a:ext cx="1085616" cy="720576"/>
          </a:xfrm>
          <a:prstGeom prst="cloud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3"/>
          <p:cNvSpPr/>
          <p:nvPr/>
        </p:nvSpPr>
        <p:spPr>
          <a:xfrm>
            <a:off x="7956900" y="-91022"/>
            <a:ext cx="771012" cy="472176"/>
          </a:xfrm>
          <a:prstGeom prst="cloud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>
            <a:spLocks noGrp="1"/>
          </p:cNvSpPr>
          <p:nvPr>
            <p:ph type="title" idx="4294967295"/>
          </p:nvPr>
        </p:nvSpPr>
        <p:spPr>
          <a:xfrm>
            <a:off x="0" y="45708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lesson plan for dreambox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600" y="76200"/>
            <a:ext cx="2959498" cy="2471697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4"/>
          <p:cNvSpPr/>
          <p:nvPr/>
        </p:nvSpPr>
        <p:spPr>
          <a:xfrm rot="932236">
            <a:off x="5919140" y="627244"/>
            <a:ext cx="855968" cy="1691040"/>
          </a:xfrm>
          <a:prstGeom prst="lightningBolt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4"/>
          <p:cNvSpPr/>
          <p:nvPr/>
        </p:nvSpPr>
        <p:spPr>
          <a:xfrm>
            <a:off x="4906050" y="-323575"/>
            <a:ext cx="2494800" cy="1555308"/>
          </a:xfrm>
          <a:prstGeom prst="cloud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2" name="Google Shape;82;p14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2100" y="76200"/>
            <a:ext cx="6168703" cy="4957021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4"/>
          <p:cNvSpPr/>
          <p:nvPr/>
        </p:nvSpPr>
        <p:spPr>
          <a:xfrm>
            <a:off x="-114800" y="3966575"/>
            <a:ext cx="2348676" cy="1482192"/>
          </a:xfrm>
          <a:prstGeom prst="cloud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body" idx="4294967295"/>
          </p:nvPr>
        </p:nvSpPr>
        <p:spPr>
          <a:xfrm>
            <a:off x="-114800" y="0"/>
            <a:ext cx="1847700" cy="5143500"/>
          </a:xfrm>
          <a:prstGeom prst="rect">
            <a:avLst/>
          </a:prstGeom>
          <a:solidFill>
            <a:srgbClr val="CFE2F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accent1"/>
                </a:solidFill>
              </a:rPr>
              <a:t>Small Shrine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85" name="Google Shape;85;p14"/>
          <p:cNvSpPr/>
          <p:nvPr/>
        </p:nvSpPr>
        <p:spPr>
          <a:xfrm rot="1143544">
            <a:off x="1125250" y="963380"/>
            <a:ext cx="855949" cy="1691064"/>
          </a:xfrm>
          <a:prstGeom prst="lightningBolt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4"/>
          <p:cNvSpPr/>
          <p:nvPr/>
        </p:nvSpPr>
        <p:spPr>
          <a:xfrm rot="2343264">
            <a:off x="121652" y="834939"/>
            <a:ext cx="855950" cy="1691052"/>
          </a:xfrm>
          <a:prstGeom prst="lightningBolt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4"/>
          <p:cNvSpPr/>
          <p:nvPr/>
        </p:nvSpPr>
        <p:spPr>
          <a:xfrm>
            <a:off x="-93875" y="76199"/>
            <a:ext cx="1910196" cy="1641924"/>
          </a:xfrm>
          <a:prstGeom prst="cloud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4"/>
          <p:cNvSpPr/>
          <p:nvPr/>
        </p:nvSpPr>
        <p:spPr>
          <a:xfrm>
            <a:off x="7292225" y="1830650"/>
            <a:ext cx="2348676" cy="1482192"/>
          </a:xfrm>
          <a:prstGeom prst="cloud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9" name="Google Shape;89;p14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599" y="2606700"/>
            <a:ext cx="2959498" cy="2471697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4"/>
          <p:cNvSpPr txBox="1"/>
          <p:nvPr/>
        </p:nvSpPr>
        <p:spPr>
          <a:xfrm>
            <a:off x="114825" y="493725"/>
            <a:ext cx="1492800" cy="9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Anticipatory set: Small Shrine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" name="Google Shape;91;p14"/>
          <p:cNvSpPr txBox="1"/>
          <p:nvPr/>
        </p:nvSpPr>
        <p:spPr>
          <a:xfrm>
            <a:off x="-62625" y="2630475"/>
            <a:ext cx="1795500" cy="2471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An introduction to growth mindset and setting goals.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Critical thinking towards one’s voice within literature</a:t>
            </a:r>
            <a:br>
              <a:rPr lang="en">
                <a:latin typeface="Open Sans"/>
                <a:ea typeface="Open Sans"/>
                <a:cs typeface="Open Sans"/>
                <a:sym typeface="Open Sans"/>
              </a:rPr>
            </a:b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Intro to a more complex project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" name="Google Shape;92;p14"/>
          <p:cNvSpPr/>
          <p:nvPr/>
        </p:nvSpPr>
        <p:spPr>
          <a:xfrm>
            <a:off x="4620025" y="3809998"/>
            <a:ext cx="1795500" cy="1102248"/>
          </a:xfrm>
          <a:prstGeom prst="cloud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/>
          <p:nvPr/>
        </p:nvSpPr>
        <p:spPr>
          <a:xfrm>
            <a:off x="6346524" y="3653426"/>
            <a:ext cx="2640924" cy="1450980"/>
          </a:xfrm>
          <a:prstGeom prst="cloud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5"/>
          <p:cNvSpPr txBox="1"/>
          <p:nvPr/>
        </p:nvSpPr>
        <p:spPr>
          <a:xfrm>
            <a:off x="6889325" y="4050075"/>
            <a:ext cx="1628400" cy="5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My Dreams or goals?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/>
          <p:nvPr/>
        </p:nvSpPr>
        <p:spPr>
          <a:xfrm>
            <a:off x="6899750" y="0"/>
            <a:ext cx="2244240" cy="3100194"/>
          </a:xfrm>
          <a:prstGeom prst="flowChartMultidocumen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body" idx="4294967295"/>
          </p:nvPr>
        </p:nvSpPr>
        <p:spPr>
          <a:xfrm>
            <a:off x="7158025" y="133275"/>
            <a:ext cx="1727700" cy="1002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solidFill>
                  <a:schemeClr val="accent1"/>
                </a:solidFill>
              </a:rPr>
              <a:t>Breakdown of what I used:Scrap test prints, paste paper, cotton balls, misc .paper</a:t>
            </a:r>
            <a:endParaRPr b="1">
              <a:solidFill>
                <a:schemeClr val="accent1"/>
              </a:solidFill>
            </a:endParaRPr>
          </a:p>
        </p:txBody>
      </p:sp>
      <p:pic>
        <p:nvPicPr>
          <p:cNvPr id="105" name="Google Shape;105;p1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" y="70650"/>
            <a:ext cx="4442400" cy="5002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6" name="Google Shape;106;p16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4800" y="70650"/>
            <a:ext cx="2181597" cy="246360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7" name="Google Shape;107;p16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4800" y="2609250"/>
            <a:ext cx="4442400" cy="246360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" y="76200"/>
            <a:ext cx="2959491" cy="2471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7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" y="2571750"/>
            <a:ext cx="2959506" cy="2471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7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2250" y="76200"/>
            <a:ext cx="5969701" cy="4985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 rot="2213931">
            <a:off x="-686700" y="1069043"/>
            <a:ext cx="6173341" cy="6867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Whats does it mean? </a:t>
            </a:r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ubTitle" idx="1"/>
          </p:nvPr>
        </p:nvSpPr>
        <p:spPr>
          <a:xfrm>
            <a:off x="0" y="3708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8"/>
          <p:cNvSpPr/>
          <p:nvPr/>
        </p:nvSpPr>
        <p:spPr>
          <a:xfrm rot="-1088441">
            <a:off x="-343817" y="-1718001"/>
            <a:ext cx="4968984" cy="6577782"/>
          </a:xfrm>
          <a:prstGeom prst="rtTriangle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2" name="Google Shape;122;p1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100" y="0"/>
            <a:ext cx="45729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8"/>
          <p:cNvSpPr txBox="1"/>
          <p:nvPr/>
        </p:nvSpPr>
        <p:spPr>
          <a:xfrm rot="2924667">
            <a:off x="-104450" y="2118989"/>
            <a:ext cx="2787001" cy="275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4" name="Google Shape;124;p18"/>
          <p:cNvSpPr txBox="1"/>
          <p:nvPr/>
        </p:nvSpPr>
        <p:spPr>
          <a:xfrm rot="-502">
            <a:off x="514925" y="3048000"/>
            <a:ext cx="2052900" cy="11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202124"/>
                </a:solidFill>
                <a:highlight>
                  <a:srgbClr val="FFFFFF"/>
                </a:highlight>
              </a:rPr>
              <a:t>as·sem·blage</a:t>
            </a:r>
            <a:endParaRPr sz="210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70757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/əˈsemblij/</a:t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i="1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noun</a:t>
            </a:r>
            <a:endParaRPr sz="1050" i="1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100"/>
              <a:buFont typeface="Roboto"/>
              <a:buAutoNum type="arabicPeriod"/>
            </a:pPr>
            <a:r>
              <a:rPr lang="en" sz="11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 collection or gathering of things or people.</a:t>
            </a:r>
            <a:br>
              <a:rPr lang="en" sz="11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</a:br>
            <a:r>
              <a:rPr lang="en" sz="11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"a wondrous assemblage of noble knights, cruel temptresses, and impossible loves"</a:t>
            </a:r>
            <a:endParaRPr sz="11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marR="304800" lvl="0" indent="-29845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100"/>
              <a:buFont typeface="Roboto"/>
              <a:buAutoNum type="arabicPeriod"/>
            </a:pPr>
            <a:r>
              <a:rPr lang="en" sz="1000">
                <a:solidFill>
                  <a:srgbClr val="18803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Similar:</a:t>
            </a:r>
            <a:endParaRPr sz="1000">
              <a:solidFill>
                <a:srgbClr val="188038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marR="3810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100"/>
              <a:buFont typeface="Roboto"/>
              <a:buAutoNum type="arabicPeriod"/>
            </a:pPr>
            <a:r>
              <a:rPr lang="en" sz="100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collection</a:t>
            </a:r>
            <a:endParaRPr sz="100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marR="3810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100"/>
              <a:buFont typeface="Roboto"/>
              <a:buAutoNum type="arabicPeriod"/>
            </a:pPr>
            <a:r>
              <a:rPr lang="en" sz="100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accumulation</a:t>
            </a:r>
            <a:endParaRPr sz="100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marR="3810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100"/>
              <a:buFont typeface="Roboto"/>
              <a:buAutoNum type="arabicPeriod"/>
            </a:pPr>
            <a:r>
              <a:rPr lang="en" sz="100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Conglomeration</a:t>
            </a:r>
            <a:endParaRPr sz="100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marR="76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uFill>
                  <a:noFill/>
                </a:uFill>
                <a:hlinkClick r:id="rId4"/>
              </a:rPr>
              <a:t>Definitions from Oxford Languages</a:t>
            </a:r>
            <a:endParaRPr sz="1100" b="1"/>
          </a:p>
          <a:p>
            <a:pPr marL="457200" marR="381000" lvl="0" indent="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00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marR="381000" lvl="0" indent="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000">
              <a:solidFill>
                <a:srgbClr val="3C4043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96" y="76200"/>
            <a:ext cx="4442400" cy="500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9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3700" y="70650"/>
            <a:ext cx="4442400" cy="500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Artists to talk about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9575" y="284575"/>
            <a:ext cx="3092250" cy="4435549"/>
          </a:xfrm>
          <a:prstGeom prst="rect">
            <a:avLst/>
          </a:prstGeom>
          <a:noFill/>
          <a:ln>
            <a:noFill/>
          </a:ln>
          <a:effectLst>
            <a:reflection endPos="30000" dist="38100" dir="5400000" fadeDir="5400012" sy="-100000" algn="bl" rotWithShape="0"/>
          </a:effectLst>
        </p:spPr>
      </p:pic>
      <p:pic>
        <p:nvPicPr>
          <p:cNvPr id="141" name="Google Shape;141;p21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750" y="284563"/>
            <a:ext cx="2959500" cy="4407400"/>
          </a:xfrm>
          <a:prstGeom prst="rect">
            <a:avLst/>
          </a:prstGeom>
          <a:noFill/>
          <a:ln>
            <a:noFill/>
          </a:ln>
          <a:effectLst>
            <a:reflection endPos="30000" dist="38100" dir="5400000" fadeDir="5400012" sy="-100000" algn="bl" rotWithShape="0"/>
          </a:effectLst>
        </p:spPr>
      </p:pic>
      <p:pic>
        <p:nvPicPr>
          <p:cNvPr id="142" name="Google Shape;142;p21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2250" y="284563"/>
            <a:ext cx="2959500" cy="4407400"/>
          </a:xfrm>
          <a:prstGeom prst="rect">
            <a:avLst/>
          </a:prstGeom>
          <a:noFill/>
          <a:ln>
            <a:noFill/>
          </a:ln>
          <a:effectLst>
            <a:reflection endPos="30000" dist="38100" dir="5400000" fadeDir="5400012" sy="-100000" algn="bl" rotWithShape="0"/>
          </a:effectLst>
        </p:spPr>
      </p:pic>
      <p:sp>
        <p:nvSpPr>
          <p:cNvPr id="143" name="Google Shape;143;p21"/>
          <p:cNvSpPr txBox="1"/>
          <p:nvPr/>
        </p:nvSpPr>
        <p:spPr>
          <a:xfrm>
            <a:off x="132750" y="323600"/>
            <a:ext cx="2640900" cy="6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Betye Saar</a:t>
            </a:r>
            <a:endParaRPr b="1"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" name="Google Shape;144;p21"/>
          <p:cNvSpPr txBox="1"/>
          <p:nvPr/>
        </p:nvSpPr>
        <p:spPr>
          <a:xfrm>
            <a:off x="3092250" y="323600"/>
            <a:ext cx="23316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Louise Nevelson</a:t>
            </a:r>
            <a:endParaRPr b="1"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5" name="Google Shape;145;p21"/>
          <p:cNvSpPr txBox="1"/>
          <p:nvPr/>
        </p:nvSpPr>
        <p:spPr>
          <a:xfrm>
            <a:off x="5999575" y="323600"/>
            <a:ext cx="2473800" cy="2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Marcel Duchamp</a:t>
            </a:r>
            <a:endParaRPr b="1"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</Words>
  <Application>Microsoft Macintosh PowerPoint</Application>
  <PresentationFormat>On-screen Show (16:9)</PresentationFormat>
  <Paragraphs>28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Open Sans</vt:lpstr>
      <vt:lpstr>Arial</vt:lpstr>
      <vt:lpstr>Roboto</vt:lpstr>
      <vt:lpstr>PT Sans Narrow</vt:lpstr>
      <vt:lpstr>Tropic</vt:lpstr>
      <vt:lpstr>DreamBox: Growth  Mindset</vt:lpstr>
      <vt:lpstr>PowerPoint Presentation</vt:lpstr>
      <vt:lpstr>PowerPoint Presentation</vt:lpstr>
      <vt:lpstr>PowerPoint Presentation</vt:lpstr>
      <vt:lpstr>PowerPoint Presentation</vt:lpstr>
      <vt:lpstr>Whats does it mean? </vt:lpstr>
      <vt:lpstr>PowerPoint Presentation</vt:lpstr>
      <vt:lpstr>Artists to talk about</vt:lpstr>
      <vt:lpstr>PowerPoint Presentation</vt:lpstr>
      <vt:lpstr>lesson plan for dreambox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DreamBox: Growth  Mindset</dc:title>
  <cp:lastModifiedBy>Laurie Gatlin</cp:lastModifiedBy>
  <cp:revision>1</cp:revision>
  <dcterms:modified xsi:type="dcterms:W3CDTF">2020-12-28T02:32:04Z</dcterms:modified>
</cp:coreProperties>
</file>