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Impact" panose="020B0806030902050204" pitchFamily="34" charset="0"/>
      <p:regular r:id="rId17"/>
    </p:embeddedFont>
    <p:embeddedFont>
      <p:font typeface="Nunito" pitchFamily="2" charset="77"/>
      <p:regular r:id="rId18"/>
      <p:bold r:id="rId19"/>
      <p:italic r:id="rId20"/>
      <p:boldItalic r:id="rId21"/>
    </p:embeddedFont>
    <p:embeddedFont>
      <p:font typeface="Varela Round" pitchFamily="2" charset="-79"/>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00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2"/>
  </p:normalViewPr>
  <p:slideViewPr>
    <p:cSldViewPr snapToGrid="0">
      <p:cViewPr varScale="1">
        <p:scale>
          <a:sx n="132" d="100"/>
          <a:sy n="132" d="100"/>
        </p:scale>
        <p:origin x="504" y="176"/>
      </p:cViewPr>
      <p:guideLst>
        <p:guide orient="horz" pos="1620"/>
        <p:guide pos="2880"/>
        <p:guide orient="horz" pos="10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a735c6df0_2_4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a735c6df0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a735c6df0_2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a735c6df0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a735c6df0_2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a735c6df0_2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a735c6df0_2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a735c6df0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a735c6df0_2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a735c6df0_2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a735c6df0_2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a735c6df0_2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a735c6df0_2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a735c6df0_2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a735c6df0_2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a735c6df0_2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a735c6df0_2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a735c6df0_2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a735c6df0_2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7a735c6df0_2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a:solidFill>
                  <a:schemeClr val="dk1"/>
                </a:solidFill>
                <a:latin typeface="Varela Round"/>
                <a:ea typeface="Varela Round"/>
                <a:cs typeface="Varela Round"/>
                <a:sym typeface="Varela Round"/>
              </a:rPr>
              <a:t> A simple example of relief printing is a rubber stamp pressed into a stamp pad and pressed onto a piece of paper.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1700" y="1393050"/>
            <a:ext cx="9120600"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rgbClr val="A61C00"/>
                </a:solidFill>
                <a:latin typeface="Impact"/>
                <a:ea typeface="Impact"/>
                <a:cs typeface="Impact"/>
                <a:sym typeface="Impact"/>
              </a:rPr>
              <a:t>PRESSING ISSUES</a:t>
            </a:r>
            <a:endParaRPr sz="8000">
              <a:solidFill>
                <a:srgbClr val="A61C00"/>
              </a:solidFill>
              <a:latin typeface="Impact"/>
              <a:ea typeface="Impact"/>
              <a:cs typeface="Impact"/>
              <a:sym typeface="Impact"/>
            </a:endParaRPr>
          </a:p>
        </p:txBody>
      </p:sp>
      <p:sp>
        <p:nvSpPr>
          <p:cNvPr id="129" name="Google Shape;129;p13"/>
          <p:cNvSpPr txBox="1">
            <a:spLocks noGrp="1"/>
          </p:cNvSpPr>
          <p:nvPr>
            <p:ph type="subTitle" idx="1"/>
          </p:nvPr>
        </p:nvSpPr>
        <p:spPr>
          <a:xfrm>
            <a:off x="1727400" y="2971350"/>
            <a:ext cx="5689200" cy="62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000000"/>
                </a:solidFill>
                <a:latin typeface="Varela Round"/>
                <a:ea typeface="Varela Round"/>
                <a:cs typeface="Varela Round"/>
                <a:sym typeface="Varela Round"/>
              </a:rPr>
              <a:t>USING RELIEF PRINTMAKING TO ADDRESS A SOCIAL ISSUE</a:t>
            </a:r>
            <a:endParaRPr sz="1400">
              <a:solidFill>
                <a:srgbClr val="000000"/>
              </a:solidFill>
              <a:latin typeface="Varela Round"/>
              <a:ea typeface="Varela Round"/>
              <a:cs typeface="Varela Round"/>
              <a:sym typeface="Varela Rou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p2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A61C00"/>
                </a:solidFill>
                <a:latin typeface="Impact"/>
                <a:ea typeface="Impact"/>
                <a:cs typeface="Impact"/>
                <a:sym typeface="Impact"/>
              </a:rPr>
              <a:t>What are we going to print?</a:t>
            </a:r>
            <a:endParaRPr>
              <a:solidFill>
                <a:srgbClr val="A61C00"/>
              </a:solidFill>
              <a:latin typeface="Impact"/>
              <a:ea typeface="Impact"/>
              <a:cs typeface="Impact"/>
              <a:sym typeface="Impact"/>
            </a:endParaRPr>
          </a:p>
        </p:txBody>
      </p:sp>
      <p:sp>
        <p:nvSpPr>
          <p:cNvPr id="204" name="Google Shape;204;p22"/>
          <p:cNvSpPr txBox="1">
            <a:spLocks noGrp="1"/>
          </p:cNvSpPr>
          <p:nvPr>
            <p:ph type="body" idx="1"/>
          </p:nvPr>
        </p:nvSpPr>
        <p:spPr>
          <a:xfrm>
            <a:off x="311700" y="923875"/>
            <a:ext cx="8520600" cy="464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700">
                <a:solidFill>
                  <a:srgbClr val="000000"/>
                </a:solidFill>
                <a:latin typeface="Varela Round"/>
                <a:ea typeface="Varela Round"/>
                <a:cs typeface="Varela Round"/>
                <a:sym typeface="Varela Round"/>
              </a:rPr>
              <a:t>Create a print where you:</a:t>
            </a:r>
            <a:endParaRPr sz="1700">
              <a:solidFill>
                <a:srgbClr val="000000"/>
              </a:solidFill>
              <a:latin typeface="Varela Round"/>
              <a:ea typeface="Varela Round"/>
              <a:cs typeface="Varela Round"/>
              <a:sym typeface="Varela Round"/>
            </a:endParaRPr>
          </a:p>
        </p:txBody>
      </p:sp>
      <p:sp>
        <p:nvSpPr>
          <p:cNvPr id="205" name="Google Shape;205;p22"/>
          <p:cNvSpPr txBox="1">
            <a:spLocks noGrp="1"/>
          </p:cNvSpPr>
          <p:nvPr>
            <p:ph type="body" idx="1"/>
          </p:nvPr>
        </p:nvSpPr>
        <p:spPr>
          <a:xfrm>
            <a:off x="311700" y="1599750"/>
            <a:ext cx="3515400" cy="1487400"/>
          </a:xfrm>
          <a:prstGeom prst="rect">
            <a:avLst/>
          </a:prstGeom>
        </p:spPr>
        <p:txBody>
          <a:bodyPr spcFirstLastPara="1" wrap="square" lIns="91425" tIns="91425" rIns="113000" bIns="91425" anchor="t" anchorCtr="0">
            <a:noAutofit/>
          </a:bodyPr>
          <a:lstStyle/>
          <a:p>
            <a:pPr marL="0" lvl="0" indent="0" algn="ctr" rtl="0">
              <a:lnSpc>
                <a:spcPct val="100000"/>
              </a:lnSpc>
              <a:spcBef>
                <a:spcPts val="0"/>
              </a:spcBef>
              <a:spcAft>
                <a:spcPts val="0"/>
              </a:spcAft>
              <a:buNone/>
            </a:pPr>
            <a:r>
              <a:rPr lang="en" sz="1500">
                <a:solidFill>
                  <a:srgbClr val="000000"/>
                </a:solidFill>
                <a:latin typeface="Varela Round"/>
                <a:ea typeface="Varela Round"/>
                <a:cs typeface="Varela Round"/>
                <a:sym typeface="Varela Round"/>
              </a:rPr>
              <a:t>Address a </a:t>
            </a:r>
            <a:r>
              <a:rPr lang="en" sz="1500">
                <a:solidFill>
                  <a:srgbClr val="A61C00"/>
                </a:solidFill>
                <a:latin typeface="Varela Round"/>
                <a:ea typeface="Varela Round"/>
                <a:cs typeface="Varela Round"/>
                <a:sym typeface="Varela Round"/>
              </a:rPr>
              <a:t>social issue</a:t>
            </a:r>
            <a:r>
              <a:rPr lang="en" sz="1500">
                <a:solidFill>
                  <a:srgbClr val="000000"/>
                </a:solidFill>
                <a:latin typeface="Varela Round"/>
                <a:ea typeface="Varela Round"/>
                <a:cs typeface="Varela Round"/>
                <a:sym typeface="Varela Round"/>
              </a:rPr>
              <a:t> </a:t>
            </a:r>
            <a:endParaRPr sz="1500">
              <a:solidFill>
                <a:srgbClr val="000000"/>
              </a:solidFill>
              <a:latin typeface="Varela Round"/>
              <a:ea typeface="Varela Round"/>
              <a:cs typeface="Varela Round"/>
              <a:sym typeface="Varela Round"/>
            </a:endParaRPr>
          </a:p>
          <a:p>
            <a:pPr marL="0" lvl="0" indent="0" algn="ctr" rtl="0">
              <a:lnSpc>
                <a:spcPct val="100000"/>
              </a:lnSpc>
              <a:spcBef>
                <a:spcPts val="1600"/>
              </a:spcBef>
              <a:spcAft>
                <a:spcPts val="0"/>
              </a:spcAft>
              <a:buNone/>
            </a:pPr>
            <a:r>
              <a:rPr lang="en" sz="1500">
                <a:solidFill>
                  <a:srgbClr val="000000"/>
                </a:solidFill>
                <a:latin typeface="Varela Round"/>
                <a:ea typeface="Varela Round"/>
                <a:cs typeface="Varela Round"/>
                <a:sym typeface="Varela Round"/>
              </a:rPr>
              <a:t>you find in your community</a:t>
            </a:r>
            <a:endParaRPr sz="1500">
              <a:solidFill>
                <a:srgbClr val="000000"/>
              </a:solidFill>
              <a:latin typeface="Varela Round"/>
              <a:ea typeface="Varela Round"/>
              <a:cs typeface="Varela Round"/>
              <a:sym typeface="Varela Round"/>
            </a:endParaRPr>
          </a:p>
          <a:p>
            <a:pPr marL="0" lvl="0" indent="0" algn="ctr" rtl="0">
              <a:lnSpc>
                <a:spcPct val="100000"/>
              </a:lnSpc>
              <a:spcBef>
                <a:spcPts val="1600"/>
              </a:spcBef>
              <a:spcAft>
                <a:spcPts val="1600"/>
              </a:spcAft>
              <a:buNone/>
            </a:pPr>
            <a:r>
              <a:rPr lang="en" sz="1400">
                <a:solidFill>
                  <a:srgbClr val="000000"/>
                </a:solidFill>
                <a:latin typeface="Varela Round"/>
                <a:ea typeface="Varela Round"/>
                <a:cs typeface="Varela Round"/>
                <a:sym typeface="Varela Round"/>
              </a:rPr>
              <a:t>Examples: crime, gentrification, homelessness</a:t>
            </a:r>
            <a:r>
              <a:rPr lang="en">
                <a:solidFill>
                  <a:srgbClr val="000000"/>
                </a:solidFill>
                <a:latin typeface="Varela Round"/>
                <a:ea typeface="Varela Round"/>
                <a:cs typeface="Varela Round"/>
                <a:sym typeface="Varela Round"/>
              </a:rPr>
              <a:t> </a:t>
            </a:r>
            <a:endParaRPr>
              <a:solidFill>
                <a:srgbClr val="000000"/>
              </a:solidFill>
              <a:latin typeface="Varela Round"/>
              <a:ea typeface="Varela Round"/>
              <a:cs typeface="Varela Round"/>
              <a:sym typeface="Varela Round"/>
            </a:endParaRPr>
          </a:p>
        </p:txBody>
      </p:sp>
      <p:sp>
        <p:nvSpPr>
          <p:cNvPr id="206" name="Google Shape;206;p22"/>
          <p:cNvSpPr txBox="1">
            <a:spLocks noGrp="1"/>
          </p:cNvSpPr>
          <p:nvPr>
            <p:ph type="body" idx="1"/>
          </p:nvPr>
        </p:nvSpPr>
        <p:spPr>
          <a:xfrm>
            <a:off x="5028900" y="1599750"/>
            <a:ext cx="3886500" cy="1212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500">
                <a:solidFill>
                  <a:srgbClr val="000000"/>
                </a:solidFill>
                <a:latin typeface="Varela Round"/>
                <a:ea typeface="Varela Round"/>
                <a:cs typeface="Varela Round"/>
                <a:sym typeface="Varela Round"/>
              </a:rPr>
              <a:t>Address a </a:t>
            </a:r>
            <a:r>
              <a:rPr lang="en" sz="1500">
                <a:solidFill>
                  <a:srgbClr val="A61C00"/>
                </a:solidFill>
                <a:latin typeface="Varela Round"/>
                <a:ea typeface="Varela Round"/>
                <a:cs typeface="Varela Round"/>
                <a:sym typeface="Varela Round"/>
              </a:rPr>
              <a:t>global issue</a:t>
            </a:r>
            <a:endParaRPr sz="1500">
              <a:solidFill>
                <a:srgbClr val="A61C00"/>
              </a:solidFill>
              <a:latin typeface="Varela Round"/>
              <a:ea typeface="Varela Round"/>
              <a:cs typeface="Varela Round"/>
              <a:sym typeface="Varela Round"/>
            </a:endParaRPr>
          </a:p>
          <a:p>
            <a:pPr marL="0" lvl="0" indent="0" algn="ctr" rtl="0">
              <a:lnSpc>
                <a:spcPct val="100000"/>
              </a:lnSpc>
              <a:spcBef>
                <a:spcPts val="1600"/>
              </a:spcBef>
              <a:spcAft>
                <a:spcPts val="0"/>
              </a:spcAft>
              <a:buNone/>
            </a:pPr>
            <a:r>
              <a:rPr lang="en" sz="1400">
                <a:solidFill>
                  <a:srgbClr val="000000"/>
                </a:solidFill>
                <a:latin typeface="Varela Round"/>
                <a:ea typeface="Varela Round"/>
                <a:cs typeface="Varela Round"/>
                <a:sym typeface="Varela Round"/>
              </a:rPr>
              <a:t>Examples:</a:t>
            </a:r>
            <a:endParaRPr sz="1400">
              <a:solidFill>
                <a:srgbClr val="000000"/>
              </a:solidFill>
              <a:latin typeface="Varela Round"/>
              <a:ea typeface="Varela Round"/>
              <a:cs typeface="Varela Round"/>
              <a:sym typeface="Varela Round"/>
            </a:endParaRPr>
          </a:p>
          <a:p>
            <a:pPr marL="0" lvl="0" indent="0" algn="ctr" rtl="0">
              <a:lnSpc>
                <a:spcPct val="100000"/>
              </a:lnSpc>
              <a:spcBef>
                <a:spcPts val="1600"/>
              </a:spcBef>
              <a:spcAft>
                <a:spcPts val="1600"/>
              </a:spcAft>
              <a:buNone/>
            </a:pPr>
            <a:r>
              <a:rPr lang="en" sz="1400">
                <a:solidFill>
                  <a:srgbClr val="000000"/>
                </a:solidFill>
                <a:latin typeface="Varela Round"/>
                <a:ea typeface="Varela Round"/>
                <a:cs typeface="Varela Round"/>
                <a:sym typeface="Varela Round"/>
              </a:rPr>
              <a:t>global warming, civil rights, war</a:t>
            </a:r>
            <a:endParaRPr sz="1400">
              <a:solidFill>
                <a:srgbClr val="000000"/>
              </a:solidFill>
              <a:latin typeface="Varela Round"/>
              <a:ea typeface="Varela Round"/>
              <a:cs typeface="Varela Round"/>
              <a:sym typeface="Varela Round"/>
            </a:endParaRPr>
          </a:p>
        </p:txBody>
      </p:sp>
      <p:sp>
        <p:nvSpPr>
          <p:cNvPr id="207" name="Google Shape;207;p22"/>
          <p:cNvSpPr txBox="1">
            <a:spLocks noGrp="1"/>
          </p:cNvSpPr>
          <p:nvPr>
            <p:ph type="body" idx="1"/>
          </p:nvPr>
        </p:nvSpPr>
        <p:spPr>
          <a:xfrm>
            <a:off x="4302300" y="2034600"/>
            <a:ext cx="539400" cy="46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a:solidFill>
                  <a:srgbClr val="000000"/>
                </a:solidFill>
                <a:latin typeface="Varela Round"/>
                <a:ea typeface="Varela Round"/>
                <a:cs typeface="Varela Round"/>
                <a:sym typeface="Varela Round"/>
              </a:rPr>
              <a:t>OR</a:t>
            </a:r>
            <a:endParaRPr b="1">
              <a:solidFill>
                <a:srgbClr val="000000"/>
              </a:solidFill>
              <a:latin typeface="Varela Round"/>
              <a:ea typeface="Varela Round"/>
              <a:cs typeface="Varela Round"/>
              <a:sym typeface="Varela Round"/>
            </a:endParaRPr>
          </a:p>
        </p:txBody>
      </p:sp>
      <p:pic>
        <p:nvPicPr>
          <p:cNvPr id="208" name="Google Shape;208;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973862" y="3344375"/>
            <a:ext cx="1196279" cy="1487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A61C00"/>
                </a:solidFill>
                <a:latin typeface="Impact"/>
                <a:ea typeface="Impact"/>
                <a:cs typeface="Impact"/>
                <a:sym typeface="Impact"/>
              </a:rPr>
              <a:t>Social Activist Artists</a:t>
            </a:r>
            <a:endParaRPr>
              <a:solidFill>
                <a:srgbClr val="A61C00"/>
              </a:solidFill>
              <a:latin typeface="Impact"/>
              <a:ea typeface="Impact"/>
              <a:cs typeface="Impact"/>
              <a:sym typeface="Impact"/>
            </a:endParaRPr>
          </a:p>
        </p:txBody>
      </p:sp>
      <p:sp>
        <p:nvSpPr>
          <p:cNvPr id="135" name="Google Shape;135;p14"/>
          <p:cNvSpPr txBox="1">
            <a:spLocks noGrp="1"/>
          </p:cNvSpPr>
          <p:nvPr>
            <p:ph type="body" idx="1"/>
          </p:nvPr>
        </p:nvSpPr>
        <p:spPr>
          <a:xfrm>
            <a:off x="37625" y="1581288"/>
            <a:ext cx="3207300" cy="23421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u="sng">
                <a:solidFill>
                  <a:srgbClr val="000000"/>
                </a:solidFill>
                <a:latin typeface="Varela Round"/>
                <a:ea typeface="Varela Round"/>
                <a:cs typeface="Varela Round"/>
                <a:sym typeface="Varela Round"/>
              </a:rPr>
              <a:t>Emory Douglas</a:t>
            </a:r>
            <a:endParaRPr u="sng">
              <a:solidFill>
                <a:srgbClr val="000000"/>
              </a:solidFill>
              <a:latin typeface="Varela Round"/>
              <a:ea typeface="Varela Round"/>
              <a:cs typeface="Varela Round"/>
              <a:sym typeface="Varela Round"/>
            </a:endParaRPr>
          </a:p>
          <a:p>
            <a:pPr marL="457200" lvl="0" indent="-317500" algn="l" rtl="0">
              <a:spcBef>
                <a:spcPts val="1600"/>
              </a:spcBef>
              <a:spcAft>
                <a:spcPts val="0"/>
              </a:spcAft>
              <a:buClr>
                <a:srgbClr val="000000"/>
              </a:buClr>
              <a:buSzPts val="1400"/>
              <a:buFont typeface="Varela Round"/>
              <a:buChar char="-"/>
            </a:pPr>
            <a:r>
              <a:rPr lang="en" sz="1400">
                <a:solidFill>
                  <a:srgbClr val="000000"/>
                </a:solidFill>
                <a:latin typeface="Varela Round"/>
                <a:ea typeface="Varela Round"/>
                <a:cs typeface="Varela Round"/>
                <a:sym typeface="Varela Round"/>
              </a:rPr>
              <a:t>An influential force within the Black Panther Party from 1967 to 1980</a:t>
            </a:r>
            <a:endParaRPr sz="1400">
              <a:solidFill>
                <a:srgbClr val="000000"/>
              </a:solidFill>
              <a:latin typeface="Varela Round"/>
              <a:ea typeface="Varela Round"/>
              <a:cs typeface="Varela Round"/>
              <a:sym typeface="Varela Round"/>
            </a:endParaRPr>
          </a:p>
          <a:p>
            <a:pPr marL="457200" lvl="0" indent="-317500" algn="l" rtl="0">
              <a:lnSpc>
                <a:spcPct val="100000"/>
              </a:lnSpc>
              <a:spcBef>
                <a:spcPts val="1600"/>
              </a:spcBef>
              <a:spcAft>
                <a:spcPts val="0"/>
              </a:spcAft>
              <a:buClr>
                <a:srgbClr val="000000"/>
              </a:buClr>
              <a:buSzPts val="1400"/>
              <a:buFont typeface="Varela Round"/>
              <a:buChar char="-"/>
            </a:pPr>
            <a:r>
              <a:rPr lang="en" sz="1400">
                <a:solidFill>
                  <a:srgbClr val="000000"/>
                </a:solidFill>
                <a:latin typeface="Varela Round"/>
                <a:ea typeface="Varela Round"/>
                <a:cs typeface="Varela Round"/>
                <a:sym typeface="Varela Round"/>
              </a:rPr>
              <a:t>Depicted African Americans as revolutionary fighters, instead of victims</a:t>
            </a:r>
            <a:endParaRPr sz="1400">
              <a:solidFill>
                <a:srgbClr val="000000"/>
              </a:solidFill>
              <a:latin typeface="Varela Round"/>
              <a:ea typeface="Varela Round"/>
              <a:cs typeface="Varela Round"/>
              <a:sym typeface="Varela Round"/>
            </a:endParaRPr>
          </a:p>
        </p:txBody>
      </p:sp>
      <p:pic>
        <p:nvPicPr>
          <p:cNvPr id="136" name="Google Shape;136;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456125" y="1905551"/>
            <a:ext cx="1172810" cy="1846025"/>
          </a:xfrm>
          <a:prstGeom prst="rect">
            <a:avLst/>
          </a:prstGeom>
          <a:noFill/>
          <a:ln>
            <a:noFill/>
          </a:ln>
        </p:spPr>
      </p:pic>
      <p:pic>
        <p:nvPicPr>
          <p:cNvPr id="137" name="Google Shape;137;p1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459467" y="1848200"/>
            <a:ext cx="1096333" cy="1903373"/>
          </a:xfrm>
          <a:prstGeom prst="rect">
            <a:avLst/>
          </a:prstGeom>
          <a:noFill/>
          <a:ln>
            <a:noFill/>
          </a:ln>
        </p:spPr>
      </p:pic>
      <p:pic>
        <p:nvPicPr>
          <p:cNvPr id="138" name="Google Shape;138;p1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763925" y="1905550"/>
            <a:ext cx="2593575" cy="18460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819150" y="6932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1100"/>
              <a:buFont typeface="Arial"/>
              <a:buNone/>
            </a:pPr>
            <a:r>
              <a:rPr lang="en">
                <a:solidFill>
                  <a:srgbClr val="A61C00"/>
                </a:solidFill>
                <a:latin typeface="Impact"/>
                <a:ea typeface="Impact"/>
                <a:cs typeface="Impact"/>
                <a:sym typeface="Impact"/>
              </a:rPr>
              <a:t>Social Activist Artists</a:t>
            </a:r>
            <a:endParaRPr>
              <a:solidFill>
                <a:srgbClr val="A61C00"/>
              </a:solidFill>
              <a:latin typeface="Impact"/>
              <a:ea typeface="Impact"/>
              <a:cs typeface="Impact"/>
              <a:sym typeface="Impact"/>
            </a:endParaRPr>
          </a:p>
          <a:p>
            <a:pPr marL="0" lvl="0" indent="0" algn="ctr" rtl="0">
              <a:spcBef>
                <a:spcPts val="0"/>
              </a:spcBef>
              <a:spcAft>
                <a:spcPts val="0"/>
              </a:spcAft>
              <a:buNone/>
            </a:pPr>
            <a:endParaRPr>
              <a:latin typeface="Impact"/>
              <a:ea typeface="Impact"/>
              <a:cs typeface="Impact"/>
              <a:sym typeface="Impact"/>
            </a:endParaRPr>
          </a:p>
        </p:txBody>
      </p:sp>
      <p:sp>
        <p:nvSpPr>
          <p:cNvPr id="144" name="Google Shape;144;p15"/>
          <p:cNvSpPr txBox="1">
            <a:spLocks noGrp="1"/>
          </p:cNvSpPr>
          <p:nvPr>
            <p:ph type="body" idx="1"/>
          </p:nvPr>
        </p:nvSpPr>
        <p:spPr>
          <a:xfrm>
            <a:off x="83025" y="1339138"/>
            <a:ext cx="31074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u="sng">
                <a:solidFill>
                  <a:srgbClr val="000000"/>
                </a:solidFill>
                <a:latin typeface="Varela Round"/>
                <a:ea typeface="Varela Round"/>
                <a:cs typeface="Varela Round"/>
                <a:sym typeface="Varela Round"/>
              </a:rPr>
              <a:t>Melanie Cervantes</a:t>
            </a:r>
            <a:endParaRPr sz="1600" u="sng">
              <a:solidFill>
                <a:srgbClr val="000000"/>
              </a:solidFill>
              <a:latin typeface="Varela Round"/>
              <a:ea typeface="Varela Round"/>
              <a:cs typeface="Varela Round"/>
              <a:sym typeface="Varela Round"/>
            </a:endParaRPr>
          </a:p>
          <a:p>
            <a:pPr marL="457200" lvl="0" indent="-311150" algn="l" rtl="0">
              <a:lnSpc>
                <a:spcPct val="100000"/>
              </a:lnSpc>
              <a:spcBef>
                <a:spcPts val="1600"/>
              </a:spcBef>
              <a:spcAft>
                <a:spcPts val="0"/>
              </a:spcAft>
              <a:buClr>
                <a:srgbClr val="000000"/>
              </a:buClr>
              <a:buSzPts val="1300"/>
              <a:buFont typeface="Varela Round"/>
              <a:buChar char="-"/>
            </a:pPr>
            <a:r>
              <a:rPr lang="en" sz="1400">
                <a:solidFill>
                  <a:srgbClr val="000000"/>
                </a:solidFill>
                <a:latin typeface="Varela Round"/>
                <a:ea typeface="Varela Round"/>
                <a:cs typeface="Varela Round"/>
                <a:sym typeface="Varela Round"/>
              </a:rPr>
              <a:t>Creates visual art that is inspired by the people around her and her communities’ desire for radical social transformation</a:t>
            </a:r>
            <a:endParaRPr sz="1400">
              <a:solidFill>
                <a:srgbClr val="000000"/>
              </a:solidFill>
              <a:latin typeface="Varela Round"/>
              <a:ea typeface="Varela Round"/>
              <a:cs typeface="Varela Round"/>
              <a:sym typeface="Varela Round"/>
            </a:endParaRPr>
          </a:p>
          <a:p>
            <a:pPr marL="457200" lvl="0" indent="-311150" algn="l" rtl="0">
              <a:lnSpc>
                <a:spcPct val="100000"/>
              </a:lnSpc>
              <a:spcBef>
                <a:spcPts val="0"/>
              </a:spcBef>
              <a:spcAft>
                <a:spcPts val="0"/>
              </a:spcAft>
              <a:buClr>
                <a:srgbClr val="000000"/>
              </a:buClr>
              <a:buSzPts val="1300"/>
              <a:buFont typeface="Varela Round"/>
              <a:buChar char="-"/>
            </a:pPr>
            <a:r>
              <a:rPr lang="en" sz="1400">
                <a:solidFill>
                  <a:srgbClr val="000000"/>
                </a:solidFill>
                <a:latin typeface="Varela Round"/>
                <a:ea typeface="Varela Round"/>
                <a:cs typeface="Varela Round"/>
                <a:sym typeface="Varela Round"/>
              </a:rPr>
              <a:t>Her work inspires curiosity, raises consciousness and inspires solidarities among communities of struggle.</a:t>
            </a:r>
            <a:endParaRPr sz="1400">
              <a:solidFill>
                <a:srgbClr val="000000"/>
              </a:solidFill>
              <a:latin typeface="Varela Round"/>
              <a:ea typeface="Varela Round"/>
              <a:cs typeface="Varela Round"/>
              <a:sym typeface="Varela Round"/>
            </a:endParaRPr>
          </a:p>
        </p:txBody>
      </p:sp>
      <p:pic>
        <p:nvPicPr>
          <p:cNvPr id="145" name="Google Shape;145;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928050" y="1673000"/>
            <a:ext cx="1866370" cy="2375375"/>
          </a:xfrm>
          <a:prstGeom prst="rect">
            <a:avLst/>
          </a:prstGeom>
          <a:noFill/>
          <a:ln>
            <a:noFill/>
          </a:ln>
        </p:spPr>
      </p:pic>
      <p:pic>
        <p:nvPicPr>
          <p:cNvPr id="146" name="Google Shape;146;p1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958032" y="1673000"/>
            <a:ext cx="1767744" cy="2375375"/>
          </a:xfrm>
          <a:prstGeom prst="rect">
            <a:avLst/>
          </a:prstGeom>
          <a:noFill/>
          <a:ln>
            <a:noFill/>
          </a:ln>
        </p:spPr>
      </p:pic>
      <p:pic>
        <p:nvPicPr>
          <p:cNvPr id="147" name="Google Shape;147;p1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190425" y="1673000"/>
            <a:ext cx="1605964" cy="23753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819150" y="5408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1100"/>
              <a:buFont typeface="Arial"/>
              <a:buNone/>
            </a:pPr>
            <a:r>
              <a:rPr lang="en">
                <a:solidFill>
                  <a:srgbClr val="A61C00"/>
                </a:solidFill>
                <a:latin typeface="Impact"/>
                <a:ea typeface="Impact"/>
                <a:cs typeface="Impact"/>
                <a:sym typeface="Impact"/>
              </a:rPr>
              <a:t>Social Activist Artists</a:t>
            </a:r>
            <a:endParaRPr>
              <a:solidFill>
                <a:srgbClr val="A61C00"/>
              </a:solidFill>
              <a:latin typeface="Impact"/>
              <a:ea typeface="Impact"/>
              <a:cs typeface="Impact"/>
              <a:sym typeface="Impact"/>
            </a:endParaRPr>
          </a:p>
          <a:p>
            <a:pPr marL="0" lvl="0" indent="0" algn="ctr" rtl="0">
              <a:spcBef>
                <a:spcPts val="0"/>
              </a:spcBef>
              <a:spcAft>
                <a:spcPts val="0"/>
              </a:spcAft>
              <a:buNone/>
            </a:pPr>
            <a:endParaRPr>
              <a:latin typeface="Impact"/>
              <a:ea typeface="Impact"/>
              <a:cs typeface="Impact"/>
              <a:sym typeface="Impact"/>
            </a:endParaRPr>
          </a:p>
        </p:txBody>
      </p:sp>
      <p:sp>
        <p:nvSpPr>
          <p:cNvPr id="153" name="Google Shape;153;p16"/>
          <p:cNvSpPr txBox="1">
            <a:spLocks noGrp="1"/>
          </p:cNvSpPr>
          <p:nvPr>
            <p:ph type="body" idx="1"/>
          </p:nvPr>
        </p:nvSpPr>
        <p:spPr>
          <a:xfrm>
            <a:off x="622800" y="1152475"/>
            <a:ext cx="48150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rgbClr val="000000"/>
                </a:solidFill>
                <a:latin typeface="Varela Round"/>
                <a:ea typeface="Varela Round"/>
                <a:cs typeface="Varela Round"/>
                <a:sym typeface="Varela Round"/>
              </a:rPr>
              <a:t>Abel Alejandre</a:t>
            </a:r>
            <a:endParaRPr u="sng">
              <a:solidFill>
                <a:srgbClr val="000000"/>
              </a:solidFill>
              <a:latin typeface="Varela Round"/>
              <a:ea typeface="Varela Round"/>
              <a:cs typeface="Varela Round"/>
              <a:sym typeface="Varela Round"/>
            </a:endParaRPr>
          </a:p>
          <a:p>
            <a:pPr marL="457200" lvl="0" indent="-330200" algn="l" rtl="0">
              <a:spcBef>
                <a:spcPts val="1600"/>
              </a:spcBef>
              <a:spcAft>
                <a:spcPts val="0"/>
              </a:spcAft>
              <a:buClr>
                <a:srgbClr val="000000"/>
              </a:buClr>
              <a:buSzPts val="1600"/>
              <a:buFont typeface="Varela Round"/>
              <a:buChar char="-"/>
            </a:pPr>
            <a:r>
              <a:rPr lang="en" sz="1600">
                <a:solidFill>
                  <a:srgbClr val="000000"/>
                </a:solidFill>
                <a:latin typeface="Varela Round"/>
                <a:ea typeface="Varela Round"/>
                <a:cs typeface="Varela Round"/>
                <a:sym typeface="Varela Round"/>
              </a:rPr>
              <a:t>Explores the concept of masculinity/manhood in his work. </a:t>
            </a:r>
            <a:endParaRPr sz="1600">
              <a:solidFill>
                <a:srgbClr val="000000"/>
              </a:solidFill>
              <a:latin typeface="Varela Round"/>
              <a:ea typeface="Varela Round"/>
              <a:cs typeface="Varela Round"/>
              <a:sym typeface="Varela Round"/>
            </a:endParaRPr>
          </a:p>
          <a:p>
            <a:pPr marL="457200" lvl="0" indent="-330200" algn="l" rtl="0">
              <a:spcBef>
                <a:spcPts val="0"/>
              </a:spcBef>
              <a:spcAft>
                <a:spcPts val="0"/>
              </a:spcAft>
              <a:buClr>
                <a:srgbClr val="000000"/>
              </a:buClr>
              <a:buSzPts val="1600"/>
              <a:buFont typeface="Varela Round"/>
              <a:buChar char="-"/>
            </a:pPr>
            <a:r>
              <a:rPr lang="en" sz="1600">
                <a:solidFill>
                  <a:srgbClr val="000000"/>
                </a:solidFill>
                <a:latin typeface="Varela Round"/>
                <a:ea typeface="Varela Round"/>
                <a:cs typeface="Varela Round"/>
                <a:sym typeface="Varela Round"/>
              </a:rPr>
              <a:t>Often uses of the rooster as a metaphor and symbol for manhood, valor, machismo, and patriarchy. Similarly, some men embody this quality, this sense of cunning, this unique nature, making them ideal subjects of inquiry.</a:t>
            </a:r>
            <a:endParaRPr sz="1600">
              <a:solidFill>
                <a:srgbClr val="000000"/>
              </a:solidFill>
              <a:latin typeface="Varela Round"/>
              <a:ea typeface="Varela Round"/>
              <a:cs typeface="Varela Round"/>
              <a:sym typeface="Varela Round"/>
            </a:endParaRPr>
          </a:p>
        </p:txBody>
      </p:sp>
      <p:pic>
        <p:nvPicPr>
          <p:cNvPr id="154" name="Google Shape;154;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937001" y="1228687"/>
            <a:ext cx="2032175" cy="3231174"/>
          </a:xfrm>
          <a:prstGeom prst="rect">
            <a:avLst/>
          </a:prstGeom>
          <a:noFill/>
          <a:ln>
            <a:noFill/>
          </a:ln>
        </p:spPr>
      </p:pic>
      <p:sp>
        <p:nvSpPr>
          <p:cNvPr id="155" name="Google Shape;155;p16"/>
          <p:cNvSpPr txBox="1"/>
          <p:nvPr/>
        </p:nvSpPr>
        <p:spPr>
          <a:xfrm>
            <a:off x="5962338" y="4459850"/>
            <a:ext cx="19815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rgbClr val="FFFFFF"/>
                </a:solidFill>
              </a:rPr>
              <a:t>Tale of Two Birds</a:t>
            </a:r>
            <a:r>
              <a:rPr lang="en" sz="1000">
                <a:solidFill>
                  <a:srgbClr val="FFFFFF"/>
                </a:solidFill>
              </a:rPr>
              <a:t>, 2012 woodblock print, ink on muslin </a:t>
            </a:r>
            <a:endParaRPr sz="10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1100"/>
              <a:buFont typeface="Arial"/>
              <a:buNone/>
            </a:pPr>
            <a:r>
              <a:rPr lang="en">
                <a:solidFill>
                  <a:srgbClr val="A61C00"/>
                </a:solidFill>
                <a:latin typeface="Impact"/>
                <a:ea typeface="Impact"/>
                <a:cs typeface="Impact"/>
                <a:sym typeface="Impact"/>
              </a:rPr>
              <a:t>Social Activist Artists</a:t>
            </a:r>
            <a:endParaRPr>
              <a:solidFill>
                <a:srgbClr val="A61C00"/>
              </a:solidFill>
              <a:latin typeface="Impact"/>
              <a:ea typeface="Impact"/>
              <a:cs typeface="Impact"/>
              <a:sym typeface="Impact"/>
            </a:endParaRPr>
          </a:p>
          <a:p>
            <a:pPr marL="0" lvl="0" indent="0" algn="ctr" rtl="0">
              <a:spcBef>
                <a:spcPts val="0"/>
              </a:spcBef>
              <a:spcAft>
                <a:spcPts val="0"/>
              </a:spcAft>
              <a:buNone/>
            </a:pPr>
            <a:endParaRPr>
              <a:latin typeface="Impact"/>
              <a:ea typeface="Impact"/>
              <a:cs typeface="Impact"/>
              <a:sym typeface="Impact"/>
            </a:endParaRPr>
          </a:p>
        </p:txBody>
      </p:sp>
      <p:sp>
        <p:nvSpPr>
          <p:cNvPr id="161" name="Google Shape;161;p17"/>
          <p:cNvSpPr txBox="1">
            <a:spLocks noGrp="1"/>
          </p:cNvSpPr>
          <p:nvPr>
            <p:ph type="body" idx="1"/>
          </p:nvPr>
        </p:nvSpPr>
        <p:spPr>
          <a:xfrm>
            <a:off x="162750" y="1871450"/>
            <a:ext cx="3027300" cy="198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rgbClr val="000000"/>
                </a:solidFill>
                <a:latin typeface="Varela Round"/>
                <a:ea typeface="Varela Round"/>
                <a:cs typeface="Varela Round"/>
                <a:sym typeface="Varela Round"/>
              </a:rPr>
              <a:t>Shepard Fairey</a:t>
            </a:r>
            <a:endParaRPr u="sng">
              <a:solidFill>
                <a:srgbClr val="000000"/>
              </a:solidFill>
              <a:latin typeface="Varela Round"/>
              <a:ea typeface="Varela Round"/>
              <a:cs typeface="Varela Round"/>
              <a:sym typeface="Varela Round"/>
            </a:endParaRPr>
          </a:p>
          <a:p>
            <a:pPr marL="457200" lvl="0" indent="-330200" algn="l" rtl="0">
              <a:spcBef>
                <a:spcPts val="1600"/>
              </a:spcBef>
              <a:spcAft>
                <a:spcPts val="0"/>
              </a:spcAft>
              <a:buClr>
                <a:srgbClr val="000000"/>
              </a:buClr>
              <a:buSzPts val="1600"/>
              <a:buFont typeface="Varela Round"/>
              <a:buChar char="-"/>
            </a:pPr>
            <a:r>
              <a:rPr lang="en" sz="1600">
                <a:solidFill>
                  <a:srgbClr val="000000"/>
                </a:solidFill>
                <a:latin typeface="Varela Round"/>
                <a:ea typeface="Varela Round"/>
                <a:cs typeface="Varela Round"/>
                <a:sym typeface="Varela Round"/>
              </a:rPr>
              <a:t>Address topics such as war, politics, gun violence and civil rights in his work</a:t>
            </a:r>
            <a:endParaRPr sz="1600">
              <a:solidFill>
                <a:srgbClr val="000000"/>
              </a:solidFill>
              <a:latin typeface="Varela Round"/>
              <a:ea typeface="Varela Round"/>
              <a:cs typeface="Varela Round"/>
              <a:sym typeface="Varela Round"/>
            </a:endParaRPr>
          </a:p>
        </p:txBody>
      </p:sp>
      <p:pic>
        <p:nvPicPr>
          <p:cNvPr id="162" name="Google Shape;162;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074939" y="1666225"/>
            <a:ext cx="1797312" cy="2396450"/>
          </a:xfrm>
          <a:prstGeom prst="rect">
            <a:avLst/>
          </a:prstGeom>
          <a:noFill/>
          <a:ln>
            <a:noFill/>
          </a:ln>
        </p:spPr>
      </p:pic>
      <p:pic>
        <p:nvPicPr>
          <p:cNvPr id="163" name="Google Shape;163;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328675" y="1658663"/>
            <a:ext cx="1607649" cy="2396467"/>
          </a:xfrm>
          <a:prstGeom prst="rect">
            <a:avLst/>
          </a:prstGeom>
          <a:noFill/>
          <a:ln>
            <a:noFill/>
          </a:ln>
        </p:spPr>
      </p:pic>
      <p:pic>
        <p:nvPicPr>
          <p:cNvPr id="164" name="Google Shape;164;p1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031550" y="1658675"/>
            <a:ext cx="1797300" cy="23963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68"/>
        <p:cNvGrpSpPr/>
        <p:nvPr/>
      </p:nvGrpSpPr>
      <p:grpSpPr>
        <a:xfrm>
          <a:off x="0" y="0"/>
          <a:ext cx="0" cy="0"/>
          <a:chOff x="0" y="0"/>
          <a:chExt cx="0" cy="0"/>
        </a:xfrm>
      </p:grpSpPr>
      <p:sp>
        <p:nvSpPr>
          <p:cNvPr id="169" name="Google Shape;169;p18"/>
          <p:cNvSpPr txBox="1">
            <a:spLocks noGrp="1"/>
          </p:cNvSpPr>
          <p:nvPr>
            <p:ph type="title"/>
          </p:nvPr>
        </p:nvSpPr>
        <p:spPr>
          <a:xfrm>
            <a:off x="819150" y="4920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Impact"/>
                <a:ea typeface="Impact"/>
                <a:cs typeface="Impact"/>
                <a:sym typeface="Impact"/>
              </a:rPr>
              <a:t>What is relief printmaking?</a:t>
            </a:r>
            <a:endParaRPr>
              <a:latin typeface="Impact"/>
              <a:ea typeface="Impact"/>
              <a:cs typeface="Impact"/>
              <a:sym typeface="Impact"/>
            </a:endParaRPr>
          </a:p>
        </p:txBody>
      </p:sp>
      <p:sp>
        <p:nvSpPr>
          <p:cNvPr id="170" name="Google Shape;170;p18"/>
          <p:cNvSpPr txBox="1">
            <a:spLocks noGrp="1"/>
          </p:cNvSpPr>
          <p:nvPr>
            <p:ph type="body" idx="1"/>
          </p:nvPr>
        </p:nvSpPr>
        <p:spPr>
          <a:xfrm>
            <a:off x="3183600" y="1336650"/>
            <a:ext cx="5648700" cy="2470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200" b="1" u="sng">
                <a:solidFill>
                  <a:srgbClr val="A61C00"/>
                </a:solidFill>
                <a:latin typeface="Varela Round"/>
                <a:ea typeface="Varela Round"/>
                <a:cs typeface="Varela Round"/>
                <a:sym typeface="Varela Round"/>
              </a:rPr>
              <a:t>relief printmaking</a:t>
            </a:r>
            <a:r>
              <a:rPr lang="en" sz="2200">
                <a:solidFill>
                  <a:srgbClr val="A61C00"/>
                </a:solidFill>
                <a:latin typeface="Varela Round"/>
                <a:ea typeface="Varela Round"/>
                <a:cs typeface="Varela Round"/>
                <a:sym typeface="Varela Round"/>
              </a:rPr>
              <a:t>: </a:t>
            </a:r>
            <a:endParaRPr sz="2200">
              <a:solidFill>
                <a:srgbClr val="A61C00"/>
              </a:solidFill>
              <a:latin typeface="Varela Round"/>
              <a:ea typeface="Varela Round"/>
              <a:cs typeface="Varela Round"/>
              <a:sym typeface="Varela Round"/>
            </a:endParaRPr>
          </a:p>
          <a:p>
            <a:pPr marL="0" lvl="0" indent="0" algn="just" rtl="0">
              <a:spcBef>
                <a:spcPts val="1600"/>
              </a:spcBef>
              <a:spcAft>
                <a:spcPts val="0"/>
              </a:spcAft>
              <a:buNone/>
            </a:pPr>
            <a:r>
              <a:rPr lang="en" sz="2200">
                <a:solidFill>
                  <a:srgbClr val="000000"/>
                </a:solidFill>
                <a:latin typeface="Varela Round"/>
                <a:ea typeface="Varela Round"/>
                <a:cs typeface="Varela Round"/>
                <a:sym typeface="Varela Round"/>
              </a:rPr>
              <a:t>a process that consists of cutting away the printing surface in such a way that all that remains of the original surface in the design are printed.</a:t>
            </a:r>
            <a:endParaRPr sz="2200">
              <a:solidFill>
                <a:srgbClr val="000000"/>
              </a:solidFill>
              <a:latin typeface="Varela Round"/>
              <a:ea typeface="Varela Round"/>
              <a:cs typeface="Varela Round"/>
              <a:sym typeface="Varela Round"/>
            </a:endParaRPr>
          </a:p>
          <a:p>
            <a:pPr marL="0" lvl="0" indent="0" algn="just" rtl="0">
              <a:spcBef>
                <a:spcPts val="1600"/>
              </a:spcBef>
              <a:spcAft>
                <a:spcPts val="1600"/>
              </a:spcAft>
              <a:buNone/>
            </a:pPr>
            <a:endParaRPr sz="2200">
              <a:solidFill>
                <a:srgbClr val="000000"/>
              </a:solidFill>
              <a:latin typeface="Varela Round"/>
              <a:ea typeface="Varela Round"/>
              <a:cs typeface="Varela Round"/>
              <a:sym typeface="Varela Round"/>
            </a:endParaRPr>
          </a:p>
        </p:txBody>
      </p:sp>
      <p:pic>
        <p:nvPicPr>
          <p:cNvPr id="171" name="Google Shape;171;p18"/>
          <p:cNvPicPr preferRelativeResize="0"/>
          <p:nvPr/>
        </p:nvPicPr>
        <p:blipFill>
          <a:blip r:embed="rId3">
            <a:alphaModFix/>
          </a:blip>
          <a:stretch>
            <a:fillRect/>
          </a:stretch>
        </p:blipFill>
        <p:spPr>
          <a:xfrm>
            <a:off x="550575" y="1294200"/>
            <a:ext cx="2529300" cy="2915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5"/>
        <p:cNvGrpSpPr/>
        <p:nvPr/>
      </p:nvGrpSpPr>
      <p:grpSpPr>
        <a:xfrm>
          <a:off x="0" y="0"/>
          <a:ext cx="0" cy="0"/>
          <a:chOff x="0" y="0"/>
          <a:chExt cx="0" cy="0"/>
        </a:xfrm>
      </p:grpSpPr>
      <p:sp>
        <p:nvSpPr>
          <p:cNvPr id="176" name="Google Shape;176;p19"/>
          <p:cNvSpPr txBox="1">
            <a:spLocks noGrp="1"/>
          </p:cNvSpPr>
          <p:nvPr>
            <p:ph type="title"/>
          </p:nvPr>
        </p:nvSpPr>
        <p:spPr>
          <a:xfrm>
            <a:off x="311700" y="3309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A61C00"/>
                </a:solidFill>
                <a:latin typeface="Impact"/>
                <a:ea typeface="Impact"/>
                <a:cs typeface="Impact"/>
                <a:sym typeface="Impact"/>
              </a:rPr>
              <a:t>Relief Printmaking Materials</a:t>
            </a:r>
            <a:endParaRPr>
              <a:solidFill>
                <a:srgbClr val="A61C00"/>
              </a:solidFill>
              <a:latin typeface="Impact"/>
              <a:ea typeface="Impact"/>
              <a:cs typeface="Impact"/>
              <a:sym typeface="Impact"/>
            </a:endParaRPr>
          </a:p>
        </p:txBody>
      </p:sp>
      <p:sp>
        <p:nvSpPr>
          <p:cNvPr id="177" name="Google Shape;177;p19"/>
          <p:cNvSpPr txBox="1">
            <a:spLocks noGrp="1"/>
          </p:cNvSpPr>
          <p:nvPr>
            <p:ph type="body" idx="1"/>
          </p:nvPr>
        </p:nvSpPr>
        <p:spPr>
          <a:xfrm>
            <a:off x="2508350" y="1130988"/>
            <a:ext cx="5851200" cy="734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a:solidFill>
                  <a:srgbClr val="000000"/>
                </a:solidFill>
                <a:latin typeface="Varela Round"/>
                <a:ea typeface="Varela Round"/>
                <a:cs typeface="Varela Round"/>
                <a:sym typeface="Varela Round"/>
              </a:rPr>
              <a:t>Relief printing blocks</a:t>
            </a:r>
            <a:r>
              <a:rPr lang="en" sz="1400">
                <a:solidFill>
                  <a:srgbClr val="000000"/>
                </a:solidFill>
                <a:latin typeface="Varela Round"/>
                <a:ea typeface="Varela Round"/>
                <a:cs typeface="Varela Round"/>
                <a:sym typeface="Varela Round"/>
              </a:rPr>
              <a:t>- made from flat sheets of material such as wood, linoleum, metal, styrofoam etc. </a:t>
            </a:r>
            <a:endParaRPr sz="1400">
              <a:solidFill>
                <a:srgbClr val="000000"/>
              </a:solidFill>
              <a:latin typeface="Varela Round"/>
              <a:ea typeface="Varela Round"/>
              <a:cs typeface="Varela Round"/>
              <a:sym typeface="Varela Round"/>
            </a:endParaRPr>
          </a:p>
          <a:p>
            <a:pPr marL="0" lvl="0" indent="0" algn="l" rtl="0">
              <a:lnSpc>
                <a:spcPct val="100000"/>
              </a:lnSpc>
              <a:spcBef>
                <a:spcPts val="1600"/>
              </a:spcBef>
              <a:spcAft>
                <a:spcPts val="1600"/>
              </a:spcAft>
              <a:buNone/>
            </a:pPr>
            <a:endParaRPr sz="1400">
              <a:solidFill>
                <a:srgbClr val="000000"/>
              </a:solidFill>
              <a:latin typeface="Varela Round"/>
              <a:ea typeface="Varela Round"/>
              <a:cs typeface="Varela Round"/>
              <a:sym typeface="Varela Round"/>
            </a:endParaRPr>
          </a:p>
        </p:txBody>
      </p:sp>
      <p:pic>
        <p:nvPicPr>
          <p:cNvPr id="178" name="Google Shape;178;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07150" y="1009200"/>
            <a:ext cx="1624924" cy="977674"/>
          </a:xfrm>
          <a:prstGeom prst="rect">
            <a:avLst/>
          </a:prstGeom>
          <a:noFill/>
          <a:ln>
            <a:noFill/>
          </a:ln>
        </p:spPr>
      </p:pic>
      <p:pic>
        <p:nvPicPr>
          <p:cNvPr id="179" name="Google Shape;179;p1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07150" y="2168637"/>
            <a:ext cx="1624926" cy="1111040"/>
          </a:xfrm>
          <a:prstGeom prst="rect">
            <a:avLst/>
          </a:prstGeom>
          <a:noFill/>
          <a:ln>
            <a:noFill/>
          </a:ln>
        </p:spPr>
      </p:pic>
      <p:pic>
        <p:nvPicPr>
          <p:cNvPr id="180" name="Google Shape;180;p1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07150" y="3409325"/>
            <a:ext cx="1624926" cy="1318570"/>
          </a:xfrm>
          <a:prstGeom prst="rect">
            <a:avLst/>
          </a:prstGeom>
          <a:noFill/>
          <a:ln>
            <a:noFill/>
          </a:ln>
        </p:spPr>
      </p:pic>
      <p:sp>
        <p:nvSpPr>
          <p:cNvPr id="181" name="Google Shape;181;p19"/>
          <p:cNvSpPr txBox="1">
            <a:spLocks noGrp="1"/>
          </p:cNvSpPr>
          <p:nvPr>
            <p:ph type="body" idx="1"/>
          </p:nvPr>
        </p:nvSpPr>
        <p:spPr>
          <a:xfrm>
            <a:off x="2508350" y="2452200"/>
            <a:ext cx="5851200" cy="543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400" b="1">
                <a:solidFill>
                  <a:srgbClr val="000000"/>
                </a:solidFill>
                <a:latin typeface="Varela Round"/>
                <a:ea typeface="Varela Round"/>
                <a:cs typeface="Varela Round"/>
                <a:sym typeface="Varela Round"/>
              </a:rPr>
              <a:t>Cutting tools</a:t>
            </a:r>
            <a:r>
              <a:rPr lang="en" sz="1400">
                <a:solidFill>
                  <a:srgbClr val="000000"/>
                </a:solidFill>
                <a:latin typeface="Varela Round"/>
                <a:ea typeface="Varela Round"/>
                <a:cs typeface="Varela Round"/>
                <a:sym typeface="Varela Round"/>
              </a:rPr>
              <a:t> - used to cut away the areas from block that will not print</a:t>
            </a:r>
            <a:endParaRPr sz="1400">
              <a:solidFill>
                <a:srgbClr val="000000"/>
              </a:solidFill>
              <a:latin typeface="Varela Round"/>
              <a:ea typeface="Varela Round"/>
              <a:cs typeface="Varela Round"/>
              <a:sym typeface="Varela Round"/>
            </a:endParaRPr>
          </a:p>
        </p:txBody>
      </p:sp>
      <p:sp>
        <p:nvSpPr>
          <p:cNvPr id="182" name="Google Shape;182;p19"/>
          <p:cNvSpPr txBox="1">
            <a:spLocks noGrp="1"/>
          </p:cNvSpPr>
          <p:nvPr>
            <p:ph type="body" idx="1"/>
          </p:nvPr>
        </p:nvSpPr>
        <p:spPr>
          <a:xfrm>
            <a:off x="2508350" y="3878563"/>
            <a:ext cx="4803600" cy="380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400" b="1">
                <a:solidFill>
                  <a:srgbClr val="000000"/>
                </a:solidFill>
                <a:latin typeface="Varela Round"/>
                <a:ea typeface="Varela Round"/>
                <a:cs typeface="Varela Round"/>
                <a:sym typeface="Varela Round"/>
              </a:rPr>
              <a:t>Brayer (aka roller) </a:t>
            </a:r>
            <a:r>
              <a:rPr lang="en" sz="1400">
                <a:solidFill>
                  <a:srgbClr val="000000"/>
                </a:solidFill>
                <a:latin typeface="Varela Round"/>
                <a:ea typeface="Varela Round"/>
                <a:cs typeface="Varela Round"/>
                <a:sym typeface="Varela Round"/>
              </a:rPr>
              <a:t>- used to spread ink onto the block</a:t>
            </a:r>
            <a:endParaRPr sz="1400">
              <a:solidFill>
                <a:srgbClr val="000000"/>
              </a:solidFill>
              <a:latin typeface="Varela Round"/>
              <a:ea typeface="Varela Round"/>
              <a:cs typeface="Varela Round"/>
              <a:sym typeface="Varela Rou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86"/>
        <p:cNvGrpSpPr/>
        <p:nvPr/>
      </p:nvGrpSpPr>
      <p:grpSpPr>
        <a:xfrm>
          <a:off x="0" y="0"/>
          <a:ext cx="0" cy="0"/>
          <a:chOff x="0" y="0"/>
          <a:chExt cx="0" cy="0"/>
        </a:xfrm>
      </p:grpSpPr>
      <p:sp>
        <p:nvSpPr>
          <p:cNvPr id="187" name="Google Shape;187;p20"/>
          <p:cNvSpPr txBox="1">
            <a:spLocks noGrp="1"/>
          </p:cNvSpPr>
          <p:nvPr>
            <p:ph type="title"/>
          </p:nvPr>
        </p:nvSpPr>
        <p:spPr>
          <a:xfrm>
            <a:off x="311700" y="3309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A61C00"/>
                </a:solidFill>
                <a:latin typeface="Impact"/>
                <a:ea typeface="Impact"/>
                <a:cs typeface="Impact"/>
                <a:sym typeface="Impact"/>
              </a:rPr>
              <a:t>Relief Printmaking Materials (continued)</a:t>
            </a:r>
            <a:endParaRPr>
              <a:solidFill>
                <a:srgbClr val="A61C00"/>
              </a:solidFill>
              <a:latin typeface="Impact"/>
              <a:ea typeface="Impact"/>
              <a:cs typeface="Impact"/>
              <a:sym typeface="Impact"/>
            </a:endParaRPr>
          </a:p>
        </p:txBody>
      </p:sp>
      <p:pic>
        <p:nvPicPr>
          <p:cNvPr id="188" name="Google Shape;188;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27500" y="1102874"/>
            <a:ext cx="1624926" cy="1624926"/>
          </a:xfrm>
          <a:prstGeom prst="rect">
            <a:avLst/>
          </a:prstGeom>
          <a:noFill/>
          <a:ln>
            <a:noFill/>
          </a:ln>
        </p:spPr>
      </p:pic>
      <p:pic>
        <p:nvPicPr>
          <p:cNvPr id="189" name="Google Shape;189;p2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627500" y="3314536"/>
            <a:ext cx="1624925" cy="1332439"/>
          </a:xfrm>
          <a:prstGeom prst="rect">
            <a:avLst/>
          </a:prstGeom>
          <a:noFill/>
          <a:ln>
            <a:noFill/>
          </a:ln>
        </p:spPr>
      </p:pic>
      <p:sp>
        <p:nvSpPr>
          <p:cNvPr id="190" name="Google Shape;190;p20"/>
          <p:cNvSpPr txBox="1">
            <a:spLocks noGrp="1"/>
          </p:cNvSpPr>
          <p:nvPr>
            <p:ph type="body" idx="1"/>
          </p:nvPr>
        </p:nvSpPr>
        <p:spPr>
          <a:xfrm>
            <a:off x="464400" y="1524288"/>
            <a:ext cx="6086700" cy="782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400" b="1">
                <a:solidFill>
                  <a:srgbClr val="000000"/>
                </a:solidFill>
                <a:latin typeface="Varela Round"/>
                <a:ea typeface="Varela Round"/>
                <a:cs typeface="Varela Round"/>
                <a:sym typeface="Varela Round"/>
              </a:rPr>
              <a:t>Paper </a:t>
            </a:r>
            <a:r>
              <a:rPr lang="en" sz="1400">
                <a:solidFill>
                  <a:srgbClr val="000000"/>
                </a:solidFill>
                <a:latin typeface="Varela Round"/>
                <a:ea typeface="Varela Round"/>
                <a:cs typeface="Varela Round"/>
                <a:sym typeface="Varela Round"/>
              </a:rPr>
              <a:t>- paper is placed on top of the block and the image is transferred by rubbing with a hand, spoon or baren.</a:t>
            </a:r>
            <a:endParaRPr sz="1400">
              <a:solidFill>
                <a:srgbClr val="000000"/>
              </a:solidFill>
              <a:latin typeface="Varela Round"/>
              <a:ea typeface="Varela Round"/>
              <a:cs typeface="Varela Round"/>
              <a:sym typeface="Varela Round"/>
            </a:endParaRPr>
          </a:p>
        </p:txBody>
      </p:sp>
      <p:sp>
        <p:nvSpPr>
          <p:cNvPr id="191" name="Google Shape;191;p20"/>
          <p:cNvSpPr txBox="1">
            <a:spLocks noGrp="1"/>
          </p:cNvSpPr>
          <p:nvPr>
            <p:ph type="body" idx="1"/>
          </p:nvPr>
        </p:nvSpPr>
        <p:spPr>
          <a:xfrm>
            <a:off x="415400" y="3708800"/>
            <a:ext cx="6086700" cy="543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400" b="1">
                <a:solidFill>
                  <a:srgbClr val="000000"/>
                </a:solidFill>
                <a:latin typeface="Varela Round"/>
                <a:ea typeface="Varela Round"/>
                <a:cs typeface="Varela Round"/>
                <a:sym typeface="Varela Round"/>
              </a:rPr>
              <a:t>Baren </a:t>
            </a:r>
            <a:r>
              <a:rPr lang="en" sz="1400">
                <a:solidFill>
                  <a:srgbClr val="000000"/>
                </a:solidFill>
                <a:latin typeface="Varela Round"/>
                <a:ea typeface="Varela Round"/>
                <a:cs typeface="Varela Round"/>
                <a:sym typeface="Varela Round"/>
              </a:rPr>
              <a:t>- used to help evenly transfer image from block to paper</a:t>
            </a:r>
            <a:endParaRPr sz="1400">
              <a:solidFill>
                <a:srgbClr val="000000"/>
              </a:solidFill>
              <a:latin typeface="Varela Round"/>
              <a:ea typeface="Varela Round"/>
              <a:cs typeface="Varela Round"/>
              <a:sym typeface="Varela Rou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5"/>
        <p:cNvGrpSpPr/>
        <p:nvPr/>
      </p:nvGrpSpPr>
      <p:grpSpPr>
        <a:xfrm>
          <a:off x="0" y="0"/>
          <a:ext cx="0" cy="0"/>
          <a:chOff x="0" y="0"/>
          <a:chExt cx="0" cy="0"/>
        </a:xfrm>
      </p:grpSpPr>
      <p:sp>
        <p:nvSpPr>
          <p:cNvPr id="196" name="Google Shape;196;p21"/>
          <p:cNvSpPr txBox="1">
            <a:spLocks noGrp="1"/>
          </p:cNvSpPr>
          <p:nvPr>
            <p:ph type="title"/>
          </p:nvPr>
        </p:nvSpPr>
        <p:spPr>
          <a:xfrm>
            <a:off x="819150" y="65625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A61C00"/>
                </a:solidFill>
                <a:latin typeface="Impact"/>
                <a:ea typeface="Impact"/>
                <a:cs typeface="Impact"/>
                <a:sym typeface="Impact"/>
              </a:rPr>
              <a:t>Anticipatory Set</a:t>
            </a:r>
            <a:endParaRPr>
              <a:solidFill>
                <a:srgbClr val="A61C00"/>
              </a:solidFill>
              <a:latin typeface="Impact"/>
              <a:ea typeface="Impact"/>
              <a:cs typeface="Impact"/>
              <a:sym typeface="Impact"/>
            </a:endParaRPr>
          </a:p>
        </p:txBody>
      </p:sp>
      <p:sp>
        <p:nvSpPr>
          <p:cNvPr id="197" name="Google Shape;197;p21"/>
          <p:cNvSpPr txBox="1">
            <a:spLocks noGrp="1"/>
          </p:cNvSpPr>
          <p:nvPr>
            <p:ph type="body" idx="1"/>
          </p:nvPr>
        </p:nvSpPr>
        <p:spPr>
          <a:xfrm>
            <a:off x="155675" y="863550"/>
            <a:ext cx="5707200" cy="3416400"/>
          </a:xfrm>
          <a:prstGeom prst="rect">
            <a:avLst/>
          </a:prstGeom>
        </p:spPr>
        <p:txBody>
          <a:bodyPr spcFirstLastPara="1" wrap="square" lIns="91425" tIns="91425" rIns="91425" bIns="91425" anchor="ctr" anchorCtr="0">
            <a:noAutofit/>
          </a:bodyPr>
          <a:lstStyle/>
          <a:p>
            <a:pPr marL="457200" lvl="0" indent="-317500" algn="l" rtl="0">
              <a:lnSpc>
                <a:spcPct val="100000"/>
              </a:lnSpc>
              <a:spcBef>
                <a:spcPts val="0"/>
              </a:spcBef>
              <a:spcAft>
                <a:spcPts val="0"/>
              </a:spcAft>
              <a:buClr>
                <a:srgbClr val="000000"/>
              </a:buClr>
              <a:buSzPts val="1400"/>
              <a:buFont typeface="Varela Round"/>
              <a:buChar char="-"/>
            </a:pPr>
            <a:r>
              <a:rPr lang="en" sz="1400">
                <a:solidFill>
                  <a:srgbClr val="000000"/>
                </a:solidFill>
                <a:latin typeface="Varela Round"/>
                <a:ea typeface="Varela Round"/>
                <a:cs typeface="Varela Round"/>
                <a:sym typeface="Varela Round"/>
              </a:rPr>
              <a:t>To introduce students to printmaking I will give students an eraser, cutting tools, paper, and printing  ink to create a stamp essentially. </a:t>
            </a:r>
            <a:endParaRPr sz="1400">
              <a:solidFill>
                <a:srgbClr val="000000"/>
              </a:solidFill>
              <a:latin typeface="Varela Round"/>
              <a:ea typeface="Varela Round"/>
              <a:cs typeface="Varela Round"/>
              <a:sym typeface="Varela Round"/>
            </a:endParaRPr>
          </a:p>
          <a:p>
            <a:pPr marL="457200" lvl="0" indent="-317500" algn="l" rtl="0">
              <a:lnSpc>
                <a:spcPct val="100000"/>
              </a:lnSpc>
              <a:spcBef>
                <a:spcPts val="0"/>
              </a:spcBef>
              <a:spcAft>
                <a:spcPts val="0"/>
              </a:spcAft>
              <a:buClr>
                <a:srgbClr val="000000"/>
              </a:buClr>
              <a:buSzPts val="1400"/>
              <a:buFont typeface="Varela Round"/>
              <a:buChar char="-"/>
            </a:pPr>
            <a:r>
              <a:rPr lang="en" sz="1400">
                <a:solidFill>
                  <a:srgbClr val="000000"/>
                </a:solidFill>
                <a:latin typeface="Varela Round"/>
                <a:ea typeface="Varela Round"/>
                <a:cs typeface="Varela Round"/>
                <a:sym typeface="Varela Round"/>
              </a:rPr>
              <a:t>Students will learn how negative and positive space works and whatever is removed from the block will not print on the paper. </a:t>
            </a:r>
            <a:endParaRPr sz="1400">
              <a:solidFill>
                <a:srgbClr val="000000"/>
              </a:solidFill>
              <a:latin typeface="Varela Round"/>
              <a:ea typeface="Varela Round"/>
              <a:cs typeface="Varela Round"/>
              <a:sym typeface="Varela Round"/>
            </a:endParaRPr>
          </a:p>
          <a:p>
            <a:pPr marL="457200" lvl="0" indent="-317500" algn="l" rtl="0">
              <a:lnSpc>
                <a:spcPct val="100000"/>
              </a:lnSpc>
              <a:spcBef>
                <a:spcPts val="0"/>
              </a:spcBef>
              <a:spcAft>
                <a:spcPts val="0"/>
              </a:spcAft>
              <a:buClr>
                <a:srgbClr val="000000"/>
              </a:buClr>
              <a:buSzPts val="1400"/>
              <a:buFont typeface="Varela Round"/>
              <a:buChar char="-"/>
            </a:pPr>
            <a:r>
              <a:rPr lang="en" sz="1400">
                <a:solidFill>
                  <a:srgbClr val="000000"/>
                </a:solidFill>
                <a:latin typeface="Varela Round"/>
                <a:ea typeface="Varela Round"/>
                <a:cs typeface="Varela Round"/>
                <a:sym typeface="Varela Round"/>
              </a:rPr>
              <a:t>Keep in mind the print is a mirror image of the original block. So if they want to use text in their block, they have to flip the text so it prints correctly. This will be helpful for students to understand when working on the final project. </a:t>
            </a:r>
            <a:endParaRPr sz="1400">
              <a:solidFill>
                <a:srgbClr val="000000"/>
              </a:solidFill>
              <a:latin typeface="Varela Round"/>
              <a:ea typeface="Varela Round"/>
              <a:cs typeface="Varela Round"/>
              <a:sym typeface="Varela Round"/>
            </a:endParaRPr>
          </a:p>
        </p:txBody>
      </p:sp>
      <p:pic>
        <p:nvPicPr>
          <p:cNvPr id="198" name="Google Shape;198;p2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987550" y="1610850"/>
            <a:ext cx="2826301" cy="1787092"/>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000000"/>
      </a:lt1>
      <a:dk2>
        <a:srgbClr val="000000"/>
      </a:dk2>
      <a:lt2>
        <a:srgbClr val="000000"/>
      </a:lt2>
      <a:accent1>
        <a:srgbClr val="000000"/>
      </a:accent1>
      <a:accent2>
        <a:srgbClr val="000000"/>
      </a:accent2>
      <a:accent3>
        <a:srgbClr val="000000"/>
      </a:accent3>
      <a:accent4>
        <a:srgbClr val="14F597"/>
      </a:accent4>
      <a:accent5>
        <a:srgbClr val="3D4594"/>
      </a:accent5>
      <a:accent6>
        <a:srgbClr val="000000"/>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469</Words>
  <Application>Microsoft Macintosh PowerPoint</Application>
  <PresentationFormat>On-screen Show (16:9)</PresentationFormat>
  <Paragraphs>42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Nunito</vt:lpstr>
      <vt:lpstr>Varela Round</vt:lpstr>
      <vt:lpstr>Calibri</vt:lpstr>
      <vt:lpstr>Arial</vt:lpstr>
      <vt:lpstr>Impact</vt:lpstr>
      <vt:lpstr>Shift</vt:lpstr>
      <vt:lpstr>PRESSING ISSUES</vt:lpstr>
      <vt:lpstr>Social Activist Artists</vt:lpstr>
      <vt:lpstr>Social Activist Artists </vt:lpstr>
      <vt:lpstr>Social Activist Artists </vt:lpstr>
      <vt:lpstr>Social Activist Artists </vt:lpstr>
      <vt:lpstr>What is relief printmaking?</vt:lpstr>
      <vt:lpstr>Relief Printmaking Materials</vt:lpstr>
      <vt:lpstr>Relief Printmaking Materials (continued)</vt:lpstr>
      <vt:lpstr>Anticipatory Set</vt:lpstr>
      <vt:lpstr>What are we going to print?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PRESSING ISSUES</dc:title>
  <cp:lastModifiedBy>Laurie Gatlin</cp:lastModifiedBy>
  <cp:revision>1</cp:revision>
  <dcterms:modified xsi:type="dcterms:W3CDTF">2020-12-28T03:03:03Z</dcterms:modified>
</cp:coreProperties>
</file>